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0" r:id="rId1"/>
  </p:sldMasterIdLst>
  <p:notesMasterIdLst>
    <p:notesMasterId r:id="rId10"/>
  </p:notes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72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FB14A5-F302-4A48-8B11-BE58AFFDFC74}" type="datetimeFigureOut">
              <a:rPr lang="en-US" smtClean="0"/>
              <a:t>4/2/14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BE1F64-BB14-9644-9E92-07D192814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383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BE1F64-BB14-9644-9E92-07D192814CF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068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466F-BDA4-4F18-9C7B-FF0A9A1B0E80}" type="datetime1">
              <a:rPr lang="en-US" smtClean="0"/>
              <a:pPr/>
              <a:t>4/1/14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4290-6522-4139-852E-05BD9E7F0D2E}" type="datetime1">
              <a:rPr lang="en-US" smtClean="0"/>
              <a:pPr/>
              <a:t>4/1/14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955F9-81EA-47C5-8059-9E5C2B437C70}" type="datetime1">
              <a:rPr lang="en-US" smtClean="0"/>
              <a:pPr/>
              <a:t>4/1/14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/>
              <a:pPr/>
              <a:t>4/1/14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A7CB-BEE6-4F99-898E-913F06E8E125}" type="datetime1">
              <a:rPr lang="en-US" smtClean="0"/>
              <a:pPr/>
              <a:t>4/1/14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300C-6FC5-4FC3-AF1A-075E4F50620D}" type="datetime1">
              <a:rPr lang="en-US" smtClean="0"/>
              <a:pPr/>
              <a:t>4/1/14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D295D-4A77-4DEB-B04C-9F4282A8BC04}" type="datetime1">
              <a:rPr lang="en-US" smtClean="0"/>
              <a:pPr/>
              <a:t>4/1/14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8685-4D0C-42D5-8013-B5904CD1FCBC}" type="datetime1">
              <a:rPr lang="en-US" smtClean="0"/>
              <a:pPr/>
              <a:t>4/1/14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226C0-9885-4BA9-BBFA-A52CBFEBB775}" type="datetime1">
              <a:rPr lang="en-US" smtClean="0"/>
              <a:pPr/>
              <a:t>4/1/14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E1B38-C5EB-4D66-9137-0AFE9CDEDE8F}" type="datetime1">
              <a:rPr lang="en-US" smtClean="0"/>
              <a:pPr/>
              <a:t>4/1/14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4/1/14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27B613C-1AD7-49D3-885D-F654C5CDBAA6}" type="datetime1">
              <a:rPr lang="en-US" smtClean="0"/>
              <a:pPr/>
              <a:t>4/1/14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9580"/>
            <a:ext cx="7543800" cy="2889396"/>
          </a:xfrm>
        </p:spPr>
        <p:txBody>
          <a:bodyPr/>
          <a:lstStyle/>
          <a:p>
            <a:r>
              <a:rPr lang="en-US" sz="4800" dirty="0" smtClean="0"/>
              <a:t>Developing a Model Organism to Investigate the Evolution of Cellular Differentiation 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Baltazar Diaz</a:t>
            </a:r>
          </a:p>
          <a:p>
            <a:r>
              <a:rPr lang="en-US" dirty="0" smtClean="0"/>
              <a:t>Mentor: Richard </a:t>
            </a:r>
            <a:r>
              <a:rPr lang="en-US" dirty="0" err="1" smtClean="0"/>
              <a:t>Michod</a:t>
            </a:r>
            <a:endParaRPr lang="en-US" dirty="0" smtClean="0"/>
          </a:p>
          <a:p>
            <a:r>
              <a:rPr lang="en-US" dirty="0" err="1" smtClean="0"/>
              <a:t>CoMentors</a:t>
            </a:r>
            <a:r>
              <a:rPr lang="en-US" dirty="0"/>
              <a:t>:</a:t>
            </a:r>
            <a:r>
              <a:rPr lang="en-US" dirty="0" smtClean="0"/>
              <a:t> Erik </a:t>
            </a:r>
            <a:r>
              <a:rPr lang="en-US" dirty="0" err="1" smtClean="0"/>
              <a:t>Hanschen</a:t>
            </a:r>
            <a:r>
              <a:rPr lang="en-US" dirty="0" smtClean="0"/>
              <a:t> and Zach </a:t>
            </a:r>
            <a:r>
              <a:rPr lang="en-US" dirty="0" err="1" smtClean="0"/>
              <a:t>Grochau</a:t>
            </a:r>
            <a:r>
              <a:rPr lang="en-US" dirty="0" smtClean="0"/>
              <a:t>-Wright</a:t>
            </a:r>
          </a:p>
          <a:p>
            <a:r>
              <a:rPr lang="en-US" dirty="0" smtClean="0"/>
              <a:t>University of Arizona</a:t>
            </a:r>
          </a:p>
          <a:p>
            <a:pPr algn="ctr"/>
            <a:endParaRPr lang="en-US" dirty="0"/>
          </a:p>
        </p:txBody>
      </p:sp>
      <p:pic>
        <p:nvPicPr>
          <p:cNvPr id="5" name="Picture 4" descr="Screen Shot 2014-04-02 at 2.33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641" y="4690923"/>
            <a:ext cx="1104887" cy="168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440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Cellular Differentiation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evolution of </a:t>
            </a:r>
            <a:r>
              <a:rPr lang="en-US" dirty="0" err="1" smtClean="0"/>
              <a:t>multicellularity</a:t>
            </a:r>
            <a:r>
              <a:rPr lang="en-US" dirty="0" smtClean="0"/>
              <a:t> has occurred numerous times and this process is not completely understood</a:t>
            </a:r>
          </a:p>
          <a:p>
            <a:pPr lvl="1"/>
            <a:r>
              <a:rPr lang="en-US" dirty="0" smtClean="0"/>
              <a:t>The evolution of </a:t>
            </a:r>
            <a:r>
              <a:rPr lang="en-US" dirty="0" err="1" smtClean="0"/>
              <a:t>multicellularity</a:t>
            </a:r>
            <a:r>
              <a:rPr lang="en-US" dirty="0" smtClean="0"/>
              <a:t> underlies the evolution of large complex organisms such as animal and plants</a:t>
            </a:r>
          </a:p>
          <a:p>
            <a:pPr marL="114300" indent="0">
              <a:buNone/>
            </a:pPr>
            <a:endParaRPr lang="en-US" dirty="0"/>
          </a:p>
          <a:p>
            <a:r>
              <a:rPr lang="en-US" dirty="0" smtClean="0"/>
              <a:t>Cellular differentiation allows for increase fitness through specialized cells</a:t>
            </a:r>
          </a:p>
          <a:p>
            <a:pPr lvl="1"/>
            <a:r>
              <a:rPr lang="en-US" dirty="0" smtClean="0"/>
              <a:t>Germ and somatic cells</a:t>
            </a:r>
          </a:p>
          <a:p>
            <a:endParaRPr lang="en-US" dirty="0"/>
          </a:p>
          <a:p>
            <a:r>
              <a:rPr lang="en-US" dirty="0" smtClean="0"/>
              <a:t>Focusing on early transition of cellular differentiation</a:t>
            </a:r>
          </a:p>
          <a:p>
            <a:pPr lvl="1"/>
            <a:r>
              <a:rPr lang="en-US" dirty="0" smtClean="0"/>
              <a:t>How beneficial are somatic cells in the initial evolution of cellular differentiation 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pPr marL="114300" indent="0">
              <a:buNone/>
            </a:pPr>
            <a:endParaRPr lang="en-US" dirty="0" smtClean="0"/>
          </a:p>
          <a:p>
            <a:pPr marL="11430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892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Germ cell:  cell involved in replication</a:t>
            </a:r>
          </a:p>
          <a:p>
            <a:endParaRPr lang="en-US" dirty="0"/>
          </a:p>
          <a:p>
            <a:r>
              <a:rPr lang="en-US" dirty="0" smtClean="0"/>
              <a:t>Somatic cell: cell whose function is hypothesized to be involved in motility and nutrient gathering		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76841" y="5778949"/>
            <a:ext cx="1304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Somatic cell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964710" y="4924078"/>
            <a:ext cx="1080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Germ cell</a:t>
            </a:r>
            <a:endParaRPr lang="en-US" dirty="0"/>
          </a:p>
        </p:txBody>
      </p:sp>
      <p:pic>
        <p:nvPicPr>
          <p:cNvPr id="12" name="Picture 11" descr="Screen Shot 2014-04-02 at 4.46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45470"/>
            <a:ext cx="4383664" cy="285533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4404886" y="5963615"/>
            <a:ext cx="871955" cy="0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4315326" y="5228211"/>
            <a:ext cx="649384" cy="421403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Background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18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1" dirty="0" smtClean="0"/>
              <a:t>E. </a:t>
            </a:r>
            <a:r>
              <a:rPr lang="en-US" i="1" dirty="0" err="1" smtClean="0"/>
              <a:t>illinoisensis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Ranges from 4-32 cells</a:t>
            </a:r>
          </a:p>
          <a:p>
            <a:endParaRPr lang="en-US" dirty="0"/>
          </a:p>
          <a:p>
            <a:r>
              <a:rPr lang="en-US" dirty="0"/>
              <a:t>32 celled colonies had anterior cells reduced in size ( Goldstein 1964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Characterized as somatic cells  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 descr="Screen Shot 2014-04-01 at 2.44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14" y="4192208"/>
            <a:ext cx="2899121" cy="2038942"/>
          </a:xfrm>
          <a:prstGeom prst="rect">
            <a:avLst/>
          </a:prstGeom>
        </p:spPr>
      </p:pic>
      <p:pic>
        <p:nvPicPr>
          <p:cNvPr id="8" name="Picture 7" descr="Screen Shot 2014-04-01 at 2.56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626" y="4192208"/>
            <a:ext cx="2752155" cy="201981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5827805" y="3844922"/>
            <a:ext cx="0" cy="782162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274397" y="3844922"/>
            <a:ext cx="0" cy="643002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529274" y="3475590"/>
            <a:ext cx="1394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Somatic cells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010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Developed protocol to decontaminate algae</a:t>
            </a:r>
          </a:p>
          <a:p>
            <a:endParaRPr lang="en-US" dirty="0" smtClean="0"/>
          </a:p>
          <a:p>
            <a:r>
              <a:rPr lang="en-US" dirty="0" smtClean="0"/>
              <a:t>Grew under optimum conditions</a:t>
            </a:r>
          </a:p>
          <a:p>
            <a:pPr lvl="1"/>
            <a:r>
              <a:rPr lang="en-US" dirty="0" smtClean="0"/>
              <a:t>1X SVM</a:t>
            </a:r>
          </a:p>
          <a:p>
            <a:endParaRPr lang="en-US" dirty="0"/>
          </a:p>
          <a:p>
            <a:r>
              <a:rPr lang="en-US" dirty="0" smtClean="0"/>
              <a:t>Isolated after hatching and placed in 12 well plate</a:t>
            </a:r>
          </a:p>
          <a:p>
            <a:pPr lvl="1"/>
            <a:r>
              <a:rPr lang="en-US" dirty="0" smtClean="0"/>
              <a:t>Quantified after replication took place in well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221529" y="4159946"/>
            <a:ext cx="2181280" cy="290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448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Quantification</a:t>
            </a:r>
            <a:endParaRPr lang="en-US" dirty="0"/>
          </a:p>
        </p:txBody>
      </p:sp>
      <p:pic>
        <p:nvPicPr>
          <p:cNvPr id="7" name="Content Placeholder 6" descr="Captured 1x_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8000"/>
          <a:stretch>
            <a:fillRect/>
          </a:stretch>
        </p:blipFill>
        <p:spPr>
          <a:xfrm>
            <a:off x="4208311" y="4334685"/>
            <a:ext cx="2761141" cy="2208912"/>
          </a:xfrm>
        </p:spPr>
      </p:pic>
      <p:pic>
        <p:nvPicPr>
          <p:cNvPr id="4" name="Picture 3" descr="Captured 40x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311" y="1600200"/>
            <a:ext cx="2761140" cy="2208912"/>
          </a:xfrm>
          <a:prstGeom prst="rect">
            <a:avLst/>
          </a:prstGeom>
        </p:spPr>
      </p:pic>
      <p:pic>
        <p:nvPicPr>
          <p:cNvPr id="5" name="Picture 4" descr="Captured 4x 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47" y="4334685"/>
            <a:ext cx="2794309" cy="2235447"/>
          </a:xfrm>
          <a:prstGeom prst="rect">
            <a:avLst/>
          </a:prstGeom>
        </p:spPr>
      </p:pic>
      <p:pic>
        <p:nvPicPr>
          <p:cNvPr id="6" name="Picture 5" descr="Captured 40x  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54" y="1600200"/>
            <a:ext cx="2765502" cy="221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20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 algn="ctr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" name="Picture 9" descr="Screen Shot 2014-04-02 at 5.01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55" y="1300844"/>
            <a:ext cx="6272988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787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Grow in different conditions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Source </a:t>
            </a:r>
            <a:r>
              <a:rPr lang="en-US" dirty="0"/>
              <a:t>Sink </a:t>
            </a:r>
            <a:r>
              <a:rPr lang="en-US" dirty="0" smtClean="0"/>
              <a:t>Hypothesis (</a:t>
            </a:r>
            <a:r>
              <a:rPr lang="en-US" dirty="0" err="1" smtClean="0"/>
              <a:t>Koufopanou</a:t>
            </a:r>
            <a:r>
              <a:rPr lang="en-US" dirty="0" smtClean="0"/>
              <a:t> 1994)</a:t>
            </a:r>
          </a:p>
          <a:p>
            <a:pPr lvl="2"/>
            <a:r>
              <a:rPr lang="en-US" dirty="0" smtClean="0"/>
              <a:t>Phosphorus deprived media</a:t>
            </a:r>
          </a:p>
          <a:p>
            <a:pPr lvl="2"/>
            <a:r>
              <a:rPr lang="en-US" dirty="0" smtClean="0"/>
              <a:t>Nitrogen deprived media</a:t>
            </a:r>
          </a:p>
          <a:p>
            <a:pPr lvl="1"/>
            <a:endParaRPr lang="en-US" dirty="0" smtClean="0"/>
          </a:p>
          <a:p>
            <a:pPr lvl="1"/>
            <a:r>
              <a:rPr lang="en-US" dirty="0"/>
              <a:t>Motility </a:t>
            </a:r>
            <a:r>
              <a:rPr lang="en-US" dirty="0" smtClean="0"/>
              <a:t>Hypothesis (Herron 2006)</a:t>
            </a:r>
          </a:p>
          <a:p>
            <a:pPr lvl="2"/>
            <a:r>
              <a:rPr lang="en-US" dirty="0" smtClean="0"/>
              <a:t>Turbid environment</a:t>
            </a:r>
          </a:p>
          <a:p>
            <a:pPr marL="41148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610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1710</TotalTime>
  <Words>209</Words>
  <Application>Microsoft Macintosh PowerPoint</Application>
  <PresentationFormat>On-screen Show (4:3)</PresentationFormat>
  <Paragraphs>55</Paragraphs>
  <Slides>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Adjacency</vt:lpstr>
      <vt:lpstr>Developing a Model Organism to Investigate the Evolution of Cellular Differentiation </vt:lpstr>
      <vt:lpstr>Cellular Differentiation </vt:lpstr>
      <vt:lpstr>Background</vt:lpstr>
      <vt:lpstr>E. illinoisensis</vt:lpstr>
      <vt:lpstr>Methods</vt:lpstr>
      <vt:lpstr>Quantification</vt:lpstr>
      <vt:lpstr>Results</vt:lpstr>
      <vt:lpstr>Future Work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Baltazar Diaz</dc:creator>
  <cp:lastModifiedBy>Baltazar Diaz</cp:lastModifiedBy>
  <cp:revision>24</cp:revision>
  <dcterms:created xsi:type="dcterms:W3CDTF">2014-04-01T19:33:50Z</dcterms:created>
  <dcterms:modified xsi:type="dcterms:W3CDTF">2014-04-03T00:04:15Z</dcterms:modified>
</cp:coreProperties>
</file>